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64" r:id="rId4"/>
    <p:sldId id="269" r:id="rId5"/>
    <p:sldId id="267" r:id="rId6"/>
    <p:sldId id="268" r:id="rId7"/>
    <p:sldId id="259" r:id="rId8"/>
    <p:sldId id="265" r:id="rId9"/>
    <p:sldId id="260" r:id="rId10"/>
    <p:sldId id="275" r:id="rId11"/>
    <p:sldId id="276" r:id="rId12"/>
    <p:sldId id="261" r:id="rId13"/>
    <p:sldId id="271" r:id="rId14"/>
    <p:sldId id="272" r:id="rId15"/>
    <p:sldId id="262" r:id="rId16"/>
    <p:sldId id="273" r:id="rId17"/>
    <p:sldId id="278" r:id="rId18"/>
    <p:sldId id="277" r:id="rId19"/>
    <p:sldId id="274" r:id="rId20"/>
    <p:sldId id="279" r:id="rId21"/>
    <p:sldId id="263" r:id="rId22"/>
    <p:sldId id="282" r:id="rId23"/>
    <p:sldId id="281"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67088A-5DE4-45D0-AF2F-A3304E5C542B}" v="5" dt="2018-12-17T20:31:58.4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10" d="100"/>
          <a:sy n="110" d="100"/>
        </p:scale>
        <p:origin x="55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1/9/2019</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hasCustomPrompt="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1/9/2019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1/9/2019</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8"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400" b="1" dirty="0"/>
              <a:t>New Horizons Respite Training</a:t>
            </a:r>
          </a:p>
        </p:txBody>
      </p:sp>
      <p:sp>
        <p:nvSpPr>
          <p:cNvPr id="3" name="Subtitle 2"/>
          <p:cNvSpPr>
            <a:spLocks noGrp="1"/>
          </p:cNvSpPr>
          <p:nvPr>
            <p:ph type="subTitle" idx="1"/>
          </p:nvPr>
        </p:nvSpPr>
        <p:spPr/>
        <p:txBody>
          <a:bodyPr/>
          <a:lstStyle/>
          <a:p>
            <a:r>
              <a:rPr lang="en-US" dirty="0"/>
              <a:t>January 2016</a:t>
            </a:r>
          </a:p>
        </p:txBody>
      </p:sp>
    </p:spTree>
    <p:extLst>
      <p:ext uri="{BB962C8B-B14F-4D97-AF65-F5344CB8AC3E}">
        <p14:creationId xmlns:p14="http://schemas.microsoft.com/office/powerpoint/2010/main" val="32301935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Transportation</a:t>
            </a:r>
          </a:p>
        </p:txBody>
      </p:sp>
      <p:sp>
        <p:nvSpPr>
          <p:cNvPr id="3" name="Content Placeholder 2"/>
          <p:cNvSpPr>
            <a:spLocks noGrp="1"/>
          </p:cNvSpPr>
          <p:nvPr>
            <p:ph idx="1"/>
          </p:nvPr>
        </p:nvSpPr>
        <p:spPr>
          <a:xfrm>
            <a:off x="689022" y="2065867"/>
            <a:ext cx="10131425" cy="4038719"/>
          </a:xfrm>
        </p:spPr>
        <p:txBody>
          <a:bodyPr>
            <a:normAutofit fontScale="25000" lnSpcReduction="20000"/>
          </a:bodyPr>
          <a:lstStyle/>
          <a:p>
            <a:pPr marL="0" indent="0">
              <a:buNone/>
            </a:pPr>
            <a:r>
              <a:rPr lang="en-US" sz="9600" u="sng" dirty="0"/>
              <a:t>New Horizons Transportation Policy:</a:t>
            </a:r>
          </a:p>
          <a:p>
            <a:pPr marL="0" indent="0">
              <a:buNone/>
            </a:pPr>
            <a:r>
              <a:rPr lang="en-US" sz="8000" dirty="0"/>
              <a:t>Guidelines to be followed by all individuals transporting New Horizons youth:</a:t>
            </a:r>
          </a:p>
          <a:p>
            <a:pPr marL="0" indent="0">
              <a:buNone/>
            </a:pPr>
            <a:r>
              <a:rPr lang="en-US" sz="8000" dirty="0"/>
              <a:t>1. The driver must have a current valid driver’s license;</a:t>
            </a:r>
          </a:p>
          <a:p>
            <a:pPr marL="0" indent="0">
              <a:buNone/>
            </a:pPr>
            <a:r>
              <a:rPr lang="en-US" sz="3200" dirty="0"/>
              <a:t>	</a:t>
            </a:r>
          </a:p>
          <a:p>
            <a:pPr marL="0" indent="0">
              <a:buNone/>
            </a:pPr>
            <a:r>
              <a:rPr lang="en-US" sz="8000" dirty="0"/>
              <a:t>2. The driver and all passengers are to be seated, facing forward (except for rear facing car seats for infants) and properly restrained using seatbelts at all times when the vehicle is in motion; </a:t>
            </a:r>
          </a:p>
          <a:p>
            <a:pPr marL="0" indent="0">
              <a:buNone/>
            </a:pPr>
            <a:endParaRPr lang="en-US" sz="8000" dirty="0"/>
          </a:p>
          <a:p>
            <a:pPr marL="0" indent="0">
              <a:buNone/>
            </a:pPr>
            <a:r>
              <a:rPr lang="en-US" sz="8000" dirty="0"/>
              <a:t>3. Youth must be placed in car seats or age and size appropriate booster seats in accordance to the Texas Department of Public Safety rules and regulations and vehicle manufacturer’s recommendations, including air bag considerations;</a:t>
            </a:r>
          </a:p>
          <a:p>
            <a:pPr marL="0" indent="0">
              <a:buNone/>
            </a:pPr>
            <a:endParaRPr lang="en-US" sz="8000" dirty="0"/>
          </a:p>
          <a:p>
            <a:pPr marL="0" indent="0">
              <a:buNone/>
            </a:pPr>
            <a:r>
              <a:rPr lang="en-US" sz="8000" dirty="0"/>
              <a:t>4. Youth may not ever be left unattended in a vehicle with the motor running (or keys in the car) or left to play in an unattended vehicle;</a:t>
            </a:r>
          </a:p>
          <a:p>
            <a:pPr marL="0" indent="0">
              <a:buNone/>
            </a:pPr>
            <a:endParaRPr lang="en-US" sz="8000" dirty="0"/>
          </a:p>
        </p:txBody>
      </p:sp>
    </p:spTree>
    <p:extLst>
      <p:ext uri="{BB962C8B-B14F-4D97-AF65-F5344CB8AC3E}">
        <p14:creationId xmlns:p14="http://schemas.microsoft.com/office/powerpoint/2010/main" val="17100076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313386"/>
            <a:ext cx="10131425" cy="1456267"/>
          </a:xfrm>
        </p:spPr>
        <p:txBody>
          <a:bodyPr/>
          <a:lstStyle/>
          <a:p>
            <a:r>
              <a:rPr lang="en-US" b="1" dirty="0"/>
              <a:t>Transportation</a:t>
            </a:r>
          </a:p>
        </p:txBody>
      </p:sp>
      <p:sp>
        <p:nvSpPr>
          <p:cNvPr id="3" name="Content Placeholder 2"/>
          <p:cNvSpPr>
            <a:spLocks noGrp="1"/>
          </p:cNvSpPr>
          <p:nvPr>
            <p:ph idx="1"/>
          </p:nvPr>
        </p:nvSpPr>
        <p:spPr>
          <a:xfrm>
            <a:off x="753416" y="1769653"/>
            <a:ext cx="10131425" cy="4644026"/>
          </a:xfrm>
        </p:spPr>
        <p:txBody>
          <a:bodyPr>
            <a:normAutofit/>
          </a:bodyPr>
          <a:lstStyle/>
          <a:p>
            <a:pPr marL="0" indent="0">
              <a:buNone/>
            </a:pPr>
            <a:r>
              <a:rPr lang="en-US" sz="2600" u="sng" dirty="0"/>
              <a:t>New Horizons Transportation Policy Continued:</a:t>
            </a:r>
            <a:endParaRPr lang="en-US" sz="2600" dirty="0"/>
          </a:p>
          <a:p>
            <a:pPr marL="0" indent="0">
              <a:buNone/>
            </a:pPr>
            <a:r>
              <a:rPr lang="en-US" sz="2000" dirty="0"/>
              <a:t>5. All youth are to be kept away from designated parking areas unless accompanied and supervised by staff or guardian;</a:t>
            </a:r>
          </a:p>
          <a:p>
            <a:pPr marL="0" indent="0">
              <a:buNone/>
            </a:pPr>
            <a:endParaRPr lang="en-US" sz="2200" dirty="0"/>
          </a:p>
          <a:p>
            <a:pPr marL="0" indent="0">
              <a:buNone/>
            </a:pPr>
            <a:r>
              <a:rPr lang="en-US" sz="2000" dirty="0"/>
              <a:t>6. All vehicles are to be locked at all times while parked.  No running vehicles will be left unattended at any time; and</a:t>
            </a:r>
          </a:p>
          <a:p>
            <a:pPr marL="0" indent="0">
              <a:buNone/>
            </a:pPr>
            <a:endParaRPr lang="en-US" sz="2000" dirty="0"/>
          </a:p>
          <a:p>
            <a:pPr marL="0" indent="0">
              <a:buNone/>
            </a:pPr>
            <a:r>
              <a:rPr lang="en-US" sz="2000" dirty="0"/>
              <a:t>7. There is to be no smoking in any car when a client is present.</a:t>
            </a:r>
          </a:p>
          <a:p>
            <a:pPr marL="0" indent="0">
              <a:buNone/>
            </a:pPr>
            <a:endParaRPr lang="en-US" sz="1900" dirty="0"/>
          </a:p>
          <a:p>
            <a:pPr marL="0" indent="0">
              <a:buNone/>
            </a:pPr>
            <a:r>
              <a:rPr lang="en-US" sz="2000" dirty="0"/>
              <a:t>8. It is the expectation that foster/adoptive parents or other caregivers have current vehicle insurance coverage as per Texas State law. </a:t>
            </a:r>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40904611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Transportation</a:t>
            </a:r>
            <a:r>
              <a:rPr lang="en-US" dirty="0"/>
              <a:t>	</a:t>
            </a:r>
          </a:p>
        </p:txBody>
      </p:sp>
      <p:sp>
        <p:nvSpPr>
          <p:cNvPr id="3" name="Content Placeholder 2"/>
          <p:cNvSpPr>
            <a:spLocks noGrp="1"/>
          </p:cNvSpPr>
          <p:nvPr>
            <p:ph idx="1"/>
          </p:nvPr>
        </p:nvSpPr>
        <p:spPr>
          <a:xfrm>
            <a:off x="714779" y="1897487"/>
            <a:ext cx="10131425" cy="3649133"/>
          </a:xfrm>
        </p:spPr>
        <p:txBody>
          <a:bodyPr>
            <a:normAutofit/>
          </a:bodyPr>
          <a:lstStyle/>
          <a:p>
            <a:pPr marL="0" indent="0">
              <a:buNone/>
            </a:pPr>
            <a:r>
              <a:rPr lang="en-US" sz="2000" dirty="0"/>
              <a:t>Depending on the child you are caring for, you will need to have the proper restraint mechanism to ensure a child’s safety while being transported. </a:t>
            </a:r>
          </a:p>
          <a:p>
            <a:pPr marL="0" indent="0">
              <a:buNone/>
            </a:pPr>
            <a:endParaRPr lang="en-US" sz="2000" dirty="0"/>
          </a:p>
          <a:p>
            <a:pPr marL="0" indent="0">
              <a:buNone/>
            </a:pPr>
            <a:r>
              <a:rPr lang="en-US" sz="2000" u="sng" dirty="0"/>
              <a:t>Four types of car restraints include:</a:t>
            </a:r>
          </a:p>
          <a:p>
            <a:pPr marL="0" indent="0">
              <a:buNone/>
            </a:pPr>
            <a:r>
              <a:rPr lang="en-US" sz="2000" dirty="0"/>
              <a:t>1. Rear-facing Seats </a:t>
            </a:r>
          </a:p>
          <a:p>
            <a:pPr marL="0" indent="0">
              <a:buNone/>
            </a:pPr>
            <a:r>
              <a:rPr lang="en-US" sz="2000" dirty="0"/>
              <a:t>2. Forward-facing Seats with Harnesses</a:t>
            </a:r>
          </a:p>
          <a:p>
            <a:pPr marL="0" indent="0">
              <a:buNone/>
            </a:pPr>
            <a:r>
              <a:rPr lang="en-US" sz="2000" dirty="0"/>
              <a:t>3. Booster Seats</a:t>
            </a:r>
          </a:p>
          <a:p>
            <a:pPr marL="0" indent="0">
              <a:buNone/>
            </a:pPr>
            <a:r>
              <a:rPr lang="en-US" sz="2000" dirty="0"/>
              <a:t>4. Seat Belts</a:t>
            </a:r>
          </a:p>
          <a:p>
            <a:pPr marL="0" indent="0">
              <a:buNone/>
            </a:pPr>
            <a:endParaRPr lang="en-US" sz="2000" dirty="0"/>
          </a:p>
          <a:p>
            <a:pPr marL="457200" indent="-457200">
              <a:buAutoNum type="arabicPeriod"/>
            </a:pPr>
            <a:endParaRPr lang="en-US" sz="2000" dirty="0"/>
          </a:p>
        </p:txBody>
      </p:sp>
    </p:spTree>
    <p:extLst>
      <p:ext uri="{BB962C8B-B14F-4D97-AF65-F5344CB8AC3E}">
        <p14:creationId xmlns:p14="http://schemas.microsoft.com/office/powerpoint/2010/main" val="28097115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Rear Facing Car Seat</a:t>
            </a:r>
          </a:p>
        </p:txBody>
      </p:sp>
      <p:sp>
        <p:nvSpPr>
          <p:cNvPr id="3" name="Content Placeholder 2"/>
          <p:cNvSpPr>
            <a:spLocks noGrp="1"/>
          </p:cNvSpPr>
          <p:nvPr>
            <p:ph idx="1"/>
          </p:nvPr>
        </p:nvSpPr>
        <p:spPr>
          <a:xfrm>
            <a:off x="544133" y="1794337"/>
            <a:ext cx="10131425" cy="3649133"/>
          </a:xfrm>
        </p:spPr>
        <p:txBody>
          <a:bodyPr>
            <a:normAutofit lnSpcReduction="10000"/>
          </a:bodyPr>
          <a:lstStyle/>
          <a:p>
            <a:r>
              <a:rPr lang="en-US" dirty="0"/>
              <a:t>Most  go 5 to 22 pounds.</a:t>
            </a:r>
          </a:p>
          <a:p>
            <a:r>
              <a:rPr lang="en-US" dirty="0"/>
              <a:t>Several start at birth or 4 pounds</a:t>
            </a:r>
          </a:p>
          <a:p>
            <a:r>
              <a:rPr lang="en-US" dirty="0"/>
              <a:t>Many go up to 30 or 35 pounds</a:t>
            </a:r>
          </a:p>
          <a:p>
            <a:r>
              <a:rPr lang="en-US" dirty="0"/>
              <a:t>This car restraint is rear facing only</a:t>
            </a:r>
          </a:p>
          <a:p>
            <a:r>
              <a:rPr lang="en-US" dirty="0"/>
              <a:t>Use rear-facing car restraint to the highest weight or height allowed by the manufacturer’s instructions</a:t>
            </a:r>
          </a:p>
          <a:p>
            <a:r>
              <a:rPr lang="en-US" dirty="0"/>
              <a:t>Head should be 1 inch below the top of the shell</a:t>
            </a:r>
          </a:p>
          <a:p>
            <a:r>
              <a:rPr lang="en-US" dirty="0"/>
              <a:t>Use in semi-reclined position</a:t>
            </a:r>
          </a:p>
          <a:p>
            <a:r>
              <a:rPr lang="en-US" dirty="0"/>
              <a:t>Use harness straps at or below shoulder level</a:t>
            </a:r>
          </a:p>
          <a:p>
            <a:r>
              <a:rPr lang="en-US" dirty="0"/>
              <a:t>Car restraints should be used only for travel, not sleeping</a:t>
            </a:r>
          </a:p>
          <a:p>
            <a:endParaRPr lang="en-US" dirty="0"/>
          </a:p>
        </p:txBody>
      </p:sp>
    </p:spTree>
    <p:extLst>
      <p:ext uri="{BB962C8B-B14F-4D97-AF65-F5344CB8AC3E}">
        <p14:creationId xmlns:p14="http://schemas.microsoft.com/office/powerpoint/2010/main" val="41683356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Rear facing car seat</a:t>
            </a:r>
          </a:p>
        </p:txBody>
      </p:sp>
      <p:sp>
        <p:nvSpPr>
          <p:cNvPr id="3" name="Content Placeholder 2"/>
          <p:cNvSpPr>
            <a:spLocks noGrp="1"/>
          </p:cNvSpPr>
          <p:nvPr>
            <p:ph idx="1"/>
          </p:nvPr>
        </p:nvSpPr>
        <p:spPr>
          <a:xfrm>
            <a:off x="685801" y="2193583"/>
            <a:ext cx="10131425" cy="3649133"/>
          </a:xfrm>
        </p:spPr>
        <p:txBody>
          <a:bodyPr>
            <a:normAutofit fontScale="92500" lnSpcReduction="20000"/>
          </a:bodyPr>
          <a:lstStyle/>
          <a:p>
            <a:r>
              <a:rPr lang="en-US" dirty="0"/>
              <a:t>Use when babies outgrow infant-only car restraint</a:t>
            </a:r>
          </a:p>
          <a:p>
            <a:r>
              <a:rPr lang="en-US" dirty="0"/>
              <a:t>Use rear-facing position to the highest weight/ height allowed by the  car restraint manufacturer’s instructions </a:t>
            </a:r>
          </a:p>
          <a:p>
            <a:r>
              <a:rPr lang="en-US" dirty="0"/>
              <a:t>Use in semi-reclined position</a:t>
            </a:r>
          </a:p>
          <a:p>
            <a:r>
              <a:rPr lang="en-US" dirty="0"/>
              <a:t>Use harness slots at or below shoulder level</a:t>
            </a:r>
          </a:p>
          <a:p>
            <a:r>
              <a:rPr lang="en-US" dirty="0"/>
              <a:t>Test at child’s shoulder</a:t>
            </a:r>
          </a:p>
          <a:p>
            <a:r>
              <a:rPr lang="en-US" dirty="0"/>
              <a:t>Try to pinch webbing up and down</a:t>
            </a:r>
          </a:p>
          <a:p>
            <a:r>
              <a:rPr lang="en-US" dirty="0"/>
              <a:t>Your fingers should slide off</a:t>
            </a:r>
          </a:p>
          <a:p>
            <a:r>
              <a:rPr lang="en-US" dirty="0"/>
              <a:t>Never place a rear-facing Car seat  in front of an active passenger air bag</a:t>
            </a:r>
          </a:p>
          <a:p>
            <a:r>
              <a:rPr lang="en-US" dirty="0"/>
              <a:t>If no back seat, AIR BAG MUST BE OFF!</a:t>
            </a:r>
          </a:p>
          <a:p>
            <a:r>
              <a:rPr lang="en-US" dirty="0"/>
              <a:t>Follow car restraint manufacturer’s instructions and vehicle owner’s manual to take into account side airbag effects </a:t>
            </a:r>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12821465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Forward Facing Car Seat</a:t>
            </a:r>
          </a:p>
        </p:txBody>
      </p:sp>
      <p:sp>
        <p:nvSpPr>
          <p:cNvPr id="3" name="Content Placeholder 2"/>
          <p:cNvSpPr>
            <a:spLocks noGrp="1"/>
          </p:cNvSpPr>
          <p:nvPr>
            <p:ph idx="1"/>
          </p:nvPr>
        </p:nvSpPr>
        <p:spPr>
          <a:xfrm>
            <a:off x="685800" y="2483952"/>
            <a:ext cx="10131425" cy="3649133"/>
          </a:xfrm>
        </p:spPr>
        <p:txBody>
          <a:bodyPr>
            <a:normAutofit/>
          </a:bodyPr>
          <a:lstStyle/>
          <a:p>
            <a:r>
              <a:rPr lang="en-US" dirty="0"/>
              <a:t>When forward-facing, convertible seats go 40 pounds</a:t>
            </a:r>
          </a:p>
          <a:p>
            <a:r>
              <a:rPr lang="en-US" dirty="0"/>
              <a:t>Many go to higher weights, up to 80 pounds</a:t>
            </a:r>
          </a:p>
          <a:p>
            <a:r>
              <a:rPr lang="en-US" dirty="0"/>
              <a:t>Try to pinch webbing up and down</a:t>
            </a:r>
          </a:p>
          <a:p>
            <a:r>
              <a:rPr lang="en-US" dirty="0"/>
              <a:t>Your fingers should slide off</a:t>
            </a:r>
          </a:p>
          <a:p>
            <a:r>
              <a:rPr lang="en-US" dirty="0"/>
              <a:t>Never place a rear-facing Car seat  in front of an active passenger air bag</a:t>
            </a:r>
          </a:p>
          <a:p>
            <a:r>
              <a:rPr lang="en-US" dirty="0"/>
              <a:t>If no back seat, AIR BAG MUST BE OFF!</a:t>
            </a:r>
          </a:p>
          <a:p>
            <a:r>
              <a:rPr lang="en-US" dirty="0"/>
              <a:t>Follow CR manufacturer’s instructions and vehicle owner’s manual to take into account side airbag effects </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834716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407" y="190560"/>
            <a:ext cx="10131425" cy="1456267"/>
          </a:xfrm>
        </p:spPr>
        <p:txBody>
          <a:bodyPr/>
          <a:lstStyle/>
          <a:p>
            <a:r>
              <a:rPr lang="en-US" b="1" dirty="0"/>
              <a:t>Booster seat</a:t>
            </a:r>
          </a:p>
        </p:txBody>
      </p:sp>
      <p:sp>
        <p:nvSpPr>
          <p:cNvPr id="3" name="Content Placeholder 2"/>
          <p:cNvSpPr>
            <a:spLocks noGrp="1"/>
          </p:cNvSpPr>
          <p:nvPr>
            <p:ph idx="1"/>
          </p:nvPr>
        </p:nvSpPr>
        <p:spPr>
          <a:xfrm>
            <a:off x="415344" y="1196066"/>
            <a:ext cx="10131425" cy="5661934"/>
          </a:xfrm>
        </p:spPr>
        <p:txBody>
          <a:bodyPr>
            <a:normAutofit/>
          </a:bodyPr>
          <a:lstStyle/>
          <a:p>
            <a:r>
              <a:rPr lang="en-US" dirty="0"/>
              <a:t>Booster seats are for children who are at least 4 years old and 40 pounds</a:t>
            </a:r>
          </a:p>
          <a:p>
            <a:r>
              <a:rPr lang="en-US" dirty="0"/>
              <a:t>Children need to be mature enough to stay in place in the booster seat</a:t>
            </a:r>
          </a:p>
          <a:p>
            <a:r>
              <a:rPr lang="en-US" dirty="0"/>
              <a:t>Children should ride in booster seats until they fit the seat belt system</a:t>
            </a:r>
          </a:p>
          <a:p>
            <a:pPr marL="0" indent="0">
              <a:buNone/>
            </a:pPr>
            <a:endParaRPr lang="en-US" dirty="0"/>
          </a:p>
          <a:p>
            <a:pPr marL="0" indent="0">
              <a:buNone/>
            </a:pPr>
            <a:r>
              <a:rPr lang="en-US" u="sng" dirty="0"/>
              <a:t>High-Back Belt-Positioning Booster </a:t>
            </a:r>
          </a:p>
          <a:p>
            <a:r>
              <a:rPr lang="en-US" dirty="0"/>
              <a:t>Use only with a lap and shoulder belt</a:t>
            </a:r>
          </a:p>
          <a:p>
            <a:r>
              <a:rPr lang="en-US" dirty="0"/>
              <a:t>Place lap belt low across hips and shoulder belt across chest</a:t>
            </a:r>
          </a:p>
          <a:p>
            <a:r>
              <a:rPr lang="en-US" dirty="0"/>
              <a:t>Use shoulder belt positioners per manufacturer’s instructions</a:t>
            </a:r>
          </a:p>
          <a:p>
            <a:r>
              <a:rPr lang="en-US" dirty="0"/>
              <a:t>Place flat on vehicle seat</a:t>
            </a:r>
          </a:p>
          <a:p>
            <a:r>
              <a:rPr lang="en-US" dirty="0"/>
              <a:t>Make sure child’s knees bend comfortably so child does not slouch</a:t>
            </a:r>
          </a:p>
          <a:p>
            <a:r>
              <a:rPr lang="en-US" dirty="0"/>
              <a:t>Use to provide head, neck, and back support</a:t>
            </a:r>
          </a:p>
          <a:p>
            <a:endParaRPr lang="en-US" dirty="0"/>
          </a:p>
        </p:txBody>
      </p:sp>
    </p:spTree>
    <p:extLst>
      <p:ext uri="{BB962C8B-B14F-4D97-AF65-F5344CB8AC3E}">
        <p14:creationId xmlns:p14="http://schemas.microsoft.com/office/powerpoint/2010/main" val="1662378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ffectLst>
                  <a:outerShdw blurRad="38100" dist="38100" dir="2700000" algn="tl">
                    <a:srgbClr val="000000">
                      <a:alpha val="43137"/>
                    </a:srgbClr>
                  </a:outerShdw>
                </a:effectLst>
              </a:rPr>
              <a:t>Booster Seat</a:t>
            </a:r>
          </a:p>
        </p:txBody>
      </p:sp>
      <p:sp>
        <p:nvSpPr>
          <p:cNvPr id="3" name="Content Placeholder 2"/>
          <p:cNvSpPr>
            <a:spLocks noGrp="1"/>
          </p:cNvSpPr>
          <p:nvPr>
            <p:ph idx="1"/>
          </p:nvPr>
        </p:nvSpPr>
        <p:spPr>
          <a:xfrm>
            <a:off x="689022" y="1337733"/>
            <a:ext cx="10131425" cy="3649133"/>
          </a:xfrm>
        </p:spPr>
        <p:txBody>
          <a:bodyPr>
            <a:normAutofit/>
          </a:bodyPr>
          <a:lstStyle/>
          <a:p>
            <a:pPr marL="0" indent="0">
              <a:buNone/>
            </a:pPr>
            <a:r>
              <a:rPr lang="en-US" sz="2000" u="sng" dirty="0"/>
              <a:t>Backless Belt-Positioning Booster</a:t>
            </a:r>
          </a:p>
          <a:p>
            <a:r>
              <a:rPr lang="en-US" dirty="0"/>
              <a:t>Use only with a lap and shoulder belt in vehicle with head restraints</a:t>
            </a:r>
          </a:p>
          <a:p>
            <a:r>
              <a:rPr lang="en-US" dirty="0"/>
              <a:t>Place lap belt low across hips and shoulder belt across chest</a:t>
            </a:r>
          </a:p>
          <a:p>
            <a:r>
              <a:rPr lang="en-US" dirty="0"/>
              <a:t>Follow manufacturer’s instructions</a:t>
            </a:r>
          </a:p>
          <a:p>
            <a:r>
              <a:rPr lang="en-US" dirty="0"/>
              <a:t>To hold child in seat, make sure seat belt fits flat on vehicle seat</a:t>
            </a:r>
          </a:p>
          <a:p>
            <a:r>
              <a:rPr lang="en-US" dirty="0"/>
              <a:t>Check that child’s knees bend comfortably so the child does not slouch</a:t>
            </a:r>
          </a:p>
          <a:p>
            <a:pPr marL="0" indent="0">
              <a:buNone/>
            </a:pPr>
            <a:endParaRPr lang="en-US" sz="2000" u="sng" dirty="0"/>
          </a:p>
        </p:txBody>
      </p:sp>
    </p:spTree>
    <p:extLst>
      <p:ext uri="{BB962C8B-B14F-4D97-AF65-F5344CB8AC3E}">
        <p14:creationId xmlns:p14="http://schemas.microsoft.com/office/powerpoint/2010/main" val="37592143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Seat Belts</a:t>
            </a:r>
          </a:p>
        </p:txBody>
      </p:sp>
      <p:sp>
        <p:nvSpPr>
          <p:cNvPr id="3" name="Content Placeholder 2"/>
          <p:cNvSpPr>
            <a:spLocks noGrp="1"/>
          </p:cNvSpPr>
          <p:nvPr>
            <p:ph idx="1"/>
          </p:nvPr>
        </p:nvSpPr>
        <p:spPr>
          <a:xfrm>
            <a:off x="685801" y="1240545"/>
            <a:ext cx="10131425" cy="3649133"/>
          </a:xfrm>
        </p:spPr>
        <p:txBody>
          <a:bodyPr/>
          <a:lstStyle/>
          <a:p>
            <a:pPr marL="0" indent="0">
              <a:buNone/>
            </a:pPr>
            <a:r>
              <a:rPr lang="en-US" sz="2000" u="sng" dirty="0"/>
              <a:t>Children are ready for seat belts when</a:t>
            </a:r>
            <a:r>
              <a:rPr lang="en-US" dirty="0"/>
              <a:t>:</a:t>
            </a:r>
          </a:p>
          <a:p>
            <a:r>
              <a:rPr lang="en-US" dirty="0"/>
              <a:t>The lap belt fits low on the hips and not across the abdomen.</a:t>
            </a:r>
          </a:p>
          <a:p>
            <a:r>
              <a:rPr lang="en-US" dirty="0"/>
              <a:t>The shoulder belt fits across the middle of the shoulder and flat across the chest</a:t>
            </a:r>
          </a:p>
          <a:p>
            <a:r>
              <a:rPr lang="en-US" dirty="0"/>
              <a:t>Children under 13 should ride in a back seat </a:t>
            </a:r>
          </a:p>
          <a:p>
            <a:r>
              <a:rPr lang="en-US" dirty="0"/>
              <a:t>Most children fit properly in a seat belt when they reach 4 feet 9 inches (57 inches)</a:t>
            </a:r>
          </a:p>
          <a:p>
            <a:endParaRPr lang="en-US" dirty="0"/>
          </a:p>
        </p:txBody>
      </p:sp>
    </p:spTree>
    <p:extLst>
      <p:ext uri="{BB962C8B-B14F-4D97-AF65-F5344CB8AC3E}">
        <p14:creationId xmlns:p14="http://schemas.microsoft.com/office/powerpoint/2010/main" val="24515263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Helpful information for car seats</a:t>
            </a:r>
          </a:p>
        </p:txBody>
      </p:sp>
      <p:sp>
        <p:nvSpPr>
          <p:cNvPr id="3" name="Content Placeholder 2"/>
          <p:cNvSpPr>
            <a:spLocks noGrp="1"/>
          </p:cNvSpPr>
          <p:nvPr>
            <p:ph idx="1"/>
          </p:nvPr>
        </p:nvSpPr>
        <p:spPr>
          <a:xfrm>
            <a:off x="676143" y="1337733"/>
            <a:ext cx="10131425" cy="3649133"/>
          </a:xfrm>
        </p:spPr>
        <p:txBody>
          <a:bodyPr/>
          <a:lstStyle/>
          <a:p>
            <a:r>
              <a:rPr lang="en-US" dirty="0"/>
              <a:t>The back seat is the safest location</a:t>
            </a:r>
          </a:p>
          <a:p>
            <a:r>
              <a:rPr lang="en-US" dirty="0"/>
              <a:t>Consider air bag effects</a:t>
            </a:r>
          </a:p>
          <a:p>
            <a:r>
              <a:rPr lang="en-US" dirty="0"/>
              <a:t>Consider needs of other passengers</a:t>
            </a:r>
          </a:p>
          <a:p>
            <a:r>
              <a:rPr lang="en-US" dirty="0"/>
              <a:t>Choose seat belt or lower anchor system</a:t>
            </a:r>
          </a:p>
          <a:p>
            <a:endParaRPr lang="en-US" dirty="0"/>
          </a:p>
        </p:txBody>
      </p:sp>
    </p:spTree>
    <p:extLst>
      <p:ext uri="{BB962C8B-B14F-4D97-AF65-F5344CB8AC3E}">
        <p14:creationId xmlns:p14="http://schemas.microsoft.com/office/powerpoint/2010/main" val="6592074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Respite Care</a:t>
            </a:r>
          </a:p>
        </p:txBody>
      </p:sp>
      <p:sp>
        <p:nvSpPr>
          <p:cNvPr id="3" name="Content Placeholder 2"/>
          <p:cNvSpPr>
            <a:spLocks noGrp="1"/>
          </p:cNvSpPr>
          <p:nvPr>
            <p:ph idx="1"/>
          </p:nvPr>
        </p:nvSpPr>
        <p:spPr>
          <a:xfrm>
            <a:off x="505497" y="2024575"/>
            <a:ext cx="10131425" cy="3649133"/>
          </a:xfrm>
        </p:spPr>
        <p:txBody>
          <a:bodyPr>
            <a:normAutofit fontScale="92500" lnSpcReduction="10000"/>
          </a:bodyPr>
          <a:lstStyle/>
          <a:p>
            <a:pPr marL="0" indent="0">
              <a:buNone/>
            </a:pPr>
            <a:r>
              <a:rPr lang="en-US" sz="2400" dirty="0"/>
              <a:t>Respite care services are planned alternative care services lasting over 72 hours that have the purpose of providing relief to the child’s primary caregiver. New Horizons considers it essential that foster/adoptive parent(s) are afforded ample time away from the children on a regular basis to assure the foster/adoptive parent(s) are physically and psychologically equipped to parent children with basic and therapeutic levels of need. </a:t>
            </a:r>
          </a:p>
          <a:p>
            <a:pPr marL="0" indent="0">
              <a:buNone/>
            </a:pPr>
            <a:endParaRPr lang="en-US" sz="2400" dirty="0"/>
          </a:p>
          <a:p>
            <a:pPr marL="0" indent="0">
              <a:buNone/>
            </a:pPr>
            <a:r>
              <a:rPr lang="en-US" sz="2400" dirty="0"/>
              <a:t>A child may be in respite care for up to 14 consecutive days or 40 days each year.</a:t>
            </a:r>
          </a:p>
          <a:p>
            <a:pPr marL="0" indent="0">
              <a:buNone/>
            </a:pPr>
            <a:endParaRPr lang="en-US" sz="2400" dirty="0"/>
          </a:p>
          <a:p>
            <a:pPr marL="0" indent="0">
              <a:buNone/>
            </a:pPr>
            <a:r>
              <a:rPr lang="en-US" sz="2400" dirty="0"/>
              <a:t>.</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6885553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Safety Guidelines</a:t>
            </a:r>
          </a:p>
        </p:txBody>
      </p:sp>
      <p:sp>
        <p:nvSpPr>
          <p:cNvPr id="3" name="Content Placeholder 2"/>
          <p:cNvSpPr>
            <a:spLocks noGrp="1"/>
          </p:cNvSpPr>
          <p:nvPr>
            <p:ph idx="1"/>
          </p:nvPr>
        </p:nvSpPr>
        <p:spPr/>
        <p:txBody>
          <a:bodyPr>
            <a:normAutofit lnSpcReduction="10000"/>
          </a:bodyPr>
          <a:lstStyle/>
          <a:p>
            <a:pPr lvl="0"/>
            <a:r>
              <a:rPr lang="en-US" b="1" dirty="0"/>
              <a:t>Firearms</a:t>
            </a:r>
            <a:r>
              <a:rPr lang="en-US" dirty="0"/>
              <a:t> must be stored behind at least one lock.  Ammunition must be locked and stored separately.</a:t>
            </a:r>
          </a:p>
          <a:p>
            <a:pPr lvl="0"/>
            <a:r>
              <a:rPr lang="en-US" dirty="0"/>
              <a:t>While respite families are not required to fence their </a:t>
            </a:r>
            <a:r>
              <a:rPr lang="en-US" b="1" dirty="0"/>
              <a:t>pools</a:t>
            </a:r>
            <a:r>
              <a:rPr lang="en-US" dirty="0"/>
              <a:t>, they must complete a water safety course if they plan to allow foster children to swim while in their care.  If a lifeguard will always be present, the water safety course is not necessary.  Doors that lead from the home to the pool area must have a lock that only adults or children over 10 years old can reach. The lock must be completely out of the reach of children younger than 10 years old.</a:t>
            </a:r>
          </a:p>
          <a:p>
            <a:pPr lvl="0"/>
            <a:r>
              <a:rPr lang="en-US" b="1" dirty="0"/>
              <a:t>Trampolines</a:t>
            </a:r>
            <a:r>
              <a:rPr lang="en-US" dirty="0"/>
              <a:t> are allowed at respite homes however only one person may jump at a time, no somersaults are allowed and pads must be covering the springs. If the child is over 15, the respite provider must check on the child at frequent intervals. If the child is under 15, the respite provider must be watching the child at all times.</a:t>
            </a:r>
          </a:p>
          <a:p>
            <a:pPr lvl="0"/>
            <a:r>
              <a:rPr lang="en-US" b="1" dirty="0"/>
              <a:t>Medications</a:t>
            </a:r>
            <a:r>
              <a:rPr lang="en-US" dirty="0"/>
              <a:t> must be kept behind a lock and psychotropic medications must be kept under a double lock.</a:t>
            </a:r>
          </a:p>
          <a:p>
            <a:endParaRPr lang="en-US" dirty="0"/>
          </a:p>
        </p:txBody>
      </p:sp>
    </p:spTree>
    <p:extLst>
      <p:ext uri="{BB962C8B-B14F-4D97-AF65-F5344CB8AC3E}">
        <p14:creationId xmlns:p14="http://schemas.microsoft.com/office/powerpoint/2010/main" val="28520777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ffectLst>
                  <a:outerShdw blurRad="38100" dist="38100" dir="2700000" algn="tl">
                    <a:srgbClr val="000000">
                      <a:alpha val="43137"/>
                    </a:srgbClr>
                  </a:outerShdw>
                </a:effectLst>
              </a:rPr>
              <a:t>New horizons contact information</a:t>
            </a:r>
            <a:r>
              <a:rPr lang="en-US" b="1" dirty="0"/>
              <a:t>	</a:t>
            </a:r>
          </a:p>
        </p:txBody>
      </p:sp>
      <p:sp>
        <p:nvSpPr>
          <p:cNvPr id="3" name="Content Placeholder 2"/>
          <p:cNvSpPr>
            <a:spLocks noGrp="1"/>
          </p:cNvSpPr>
          <p:nvPr>
            <p:ph idx="1"/>
          </p:nvPr>
        </p:nvSpPr>
        <p:spPr>
          <a:xfrm>
            <a:off x="714779" y="2180704"/>
            <a:ext cx="10131425" cy="3649133"/>
          </a:xfrm>
        </p:spPr>
        <p:txBody>
          <a:bodyPr>
            <a:normAutofit/>
          </a:bodyPr>
          <a:lstStyle/>
          <a:p>
            <a:pPr marL="0" indent="0">
              <a:buNone/>
            </a:pPr>
            <a:r>
              <a:rPr lang="en-US" sz="3200" dirty="0"/>
              <a:t>Office (Monday-Friday 8 A.M. to 5:00 P.M.)</a:t>
            </a:r>
          </a:p>
          <a:p>
            <a:pPr marL="0" indent="0">
              <a:buNone/>
            </a:pPr>
            <a:r>
              <a:rPr lang="en-US" sz="3200" dirty="0"/>
              <a:t> 325-437-1852</a:t>
            </a:r>
          </a:p>
        </p:txBody>
      </p:sp>
    </p:spTree>
    <p:extLst>
      <p:ext uri="{BB962C8B-B14F-4D97-AF65-F5344CB8AC3E}">
        <p14:creationId xmlns:p14="http://schemas.microsoft.com/office/powerpoint/2010/main" val="39413489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400" b="1" dirty="0"/>
              <a:t>SIDS SHAKEN BABY</a:t>
            </a:r>
          </a:p>
        </p:txBody>
      </p:sp>
      <p:sp>
        <p:nvSpPr>
          <p:cNvPr id="3" name="Subtitle 2"/>
          <p:cNvSpPr>
            <a:spLocks noGrp="1"/>
          </p:cNvSpPr>
          <p:nvPr>
            <p:ph type="subTitle" idx="1"/>
          </p:nvPr>
        </p:nvSpPr>
        <p:spPr/>
        <p:txBody>
          <a:bodyPr/>
          <a:lstStyle/>
          <a:p>
            <a:r>
              <a:rPr lang="en-US" dirty="0"/>
              <a:t>RESPITE TRAINING PT. 2</a:t>
            </a:r>
          </a:p>
        </p:txBody>
      </p:sp>
    </p:spTree>
    <p:extLst>
      <p:ext uri="{BB962C8B-B14F-4D97-AF65-F5344CB8AC3E}">
        <p14:creationId xmlns:p14="http://schemas.microsoft.com/office/powerpoint/2010/main" val="27055716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ffectLst>
                  <a:outerShdw blurRad="38100" dist="38100" dir="2700000" algn="tl">
                    <a:srgbClr val="000000">
                      <a:alpha val="43137"/>
                    </a:srgbClr>
                  </a:outerShdw>
                </a:effectLst>
              </a:rPr>
              <a:t>SIDS SHAKEN BABY VIDEO</a:t>
            </a:r>
            <a:endParaRPr lang="en-US" b="1" dirty="0"/>
          </a:p>
        </p:txBody>
      </p:sp>
      <p:pic>
        <p:nvPicPr>
          <p:cNvPr id="6" name="SIDSVideo">
            <a:hlinkClick r:id="" action="ppaction://media"/>
            <a:extLst>
              <a:ext uri="{FF2B5EF4-FFF2-40B4-BE49-F238E27FC236}">
                <a16:creationId xmlns:a16="http://schemas.microsoft.com/office/drawing/2014/main" id="{FF815A02-5A2E-4253-B74E-6A13815A128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8000" y="1984465"/>
            <a:ext cx="6096000" cy="3429000"/>
          </a:xfrm>
          <a:prstGeom prst="rect">
            <a:avLst/>
          </a:prstGeom>
        </p:spPr>
      </p:pic>
    </p:spTree>
    <p:extLst>
      <p:ext uri="{BB962C8B-B14F-4D97-AF65-F5344CB8AC3E}">
        <p14:creationId xmlns:p14="http://schemas.microsoft.com/office/powerpoint/2010/main" val="3314961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470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617" y="0"/>
            <a:ext cx="10131425" cy="1456267"/>
          </a:xfrm>
        </p:spPr>
        <p:txBody>
          <a:bodyPr/>
          <a:lstStyle/>
          <a:p>
            <a:r>
              <a:rPr lang="en-US" b="1" dirty="0"/>
              <a:t>Respite Care</a:t>
            </a:r>
          </a:p>
        </p:txBody>
      </p:sp>
      <p:sp>
        <p:nvSpPr>
          <p:cNvPr id="3" name="Content Placeholder 2"/>
          <p:cNvSpPr>
            <a:spLocks noGrp="1"/>
          </p:cNvSpPr>
          <p:nvPr>
            <p:ph idx="1"/>
          </p:nvPr>
        </p:nvSpPr>
        <p:spPr>
          <a:xfrm>
            <a:off x="350951" y="1705258"/>
            <a:ext cx="10131425" cy="3649133"/>
          </a:xfrm>
        </p:spPr>
        <p:txBody>
          <a:bodyPr>
            <a:noAutofit/>
          </a:bodyPr>
          <a:lstStyle/>
          <a:p>
            <a:pPr marL="0" indent="0">
              <a:buNone/>
            </a:pPr>
            <a:r>
              <a:rPr lang="en-US" sz="2000" dirty="0"/>
              <a:t>When providing respite, there are several important areas that you should be aware of. </a:t>
            </a:r>
          </a:p>
          <a:p>
            <a:pPr marL="0" indent="0">
              <a:buNone/>
            </a:pPr>
            <a:r>
              <a:rPr lang="en-US" sz="2000" dirty="0"/>
              <a:t>This includes:</a:t>
            </a:r>
          </a:p>
          <a:p>
            <a:pPr marL="457200" indent="-457200">
              <a:buAutoNum type="arabicPeriod"/>
            </a:pPr>
            <a:r>
              <a:rPr lang="en-US" sz="2000" dirty="0"/>
              <a:t>Behaviors or triggers of the child</a:t>
            </a:r>
          </a:p>
          <a:p>
            <a:pPr marL="457200" indent="-457200">
              <a:buAutoNum type="arabicPeriod"/>
            </a:pPr>
            <a:r>
              <a:rPr lang="en-US" sz="2000" dirty="0"/>
              <a:t>Brief history of child’s experience before entering care</a:t>
            </a:r>
          </a:p>
          <a:p>
            <a:pPr marL="457200" indent="-457200">
              <a:buAutoNum type="arabicPeriod"/>
            </a:pPr>
            <a:r>
              <a:rPr lang="en-US" sz="2000" dirty="0"/>
              <a:t>Likes and dislikes </a:t>
            </a:r>
          </a:p>
          <a:p>
            <a:pPr marL="457200" indent="-457200">
              <a:buAutoNum type="arabicPeriod"/>
            </a:pPr>
            <a:r>
              <a:rPr lang="en-US" sz="2000" dirty="0"/>
              <a:t>Allergies</a:t>
            </a:r>
          </a:p>
          <a:p>
            <a:pPr marL="457200" indent="-457200">
              <a:buAutoNum type="arabicPeriod"/>
            </a:pPr>
            <a:r>
              <a:rPr lang="en-US" sz="2000" dirty="0"/>
              <a:t>Medical treatment currently being provided</a:t>
            </a:r>
          </a:p>
          <a:p>
            <a:pPr marL="457200" indent="-457200">
              <a:buAutoNum type="arabicPeriod"/>
            </a:pPr>
            <a:r>
              <a:rPr lang="en-US" sz="2000" dirty="0"/>
              <a:t>Psychiatric treatment currently being provided</a:t>
            </a:r>
          </a:p>
          <a:p>
            <a:pPr marL="457200" indent="-457200">
              <a:buAutoNum type="arabicPeriod"/>
            </a:pPr>
            <a:r>
              <a:rPr lang="en-US" sz="2000" dirty="0"/>
              <a:t>Medication regimen and medication instructions</a:t>
            </a:r>
          </a:p>
          <a:p>
            <a:pPr marL="457200" indent="-457200">
              <a:buAutoNum type="arabicPeriod"/>
            </a:pPr>
            <a:r>
              <a:rPr lang="en-US" sz="2000" dirty="0"/>
              <a:t>Any visitation scheduled for the child with biological parents or relatives</a:t>
            </a:r>
          </a:p>
        </p:txBody>
      </p:sp>
    </p:spTree>
    <p:extLst>
      <p:ext uri="{BB962C8B-B14F-4D97-AF65-F5344CB8AC3E}">
        <p14:creationId xmlns:p14="http://schemas.microsoft.com/office/powerpoint/2010/main" val="34223489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Respite Care</a:t>
            </a:r>
          </a:p>
        </p:txBody>
      </p:sp>
      <p:sp>
        <p:nvSpPr>
          <p:cNvPr id="3" name="Content Placeholder 2"/>
          <p:cNvSpPr>
            <a:spLocks noGrp="1"/>
          </p:cNvSpPr>
          <p:nvPr>
            <p:ph idx="1"/>
          </p:nvPr>
        </p:nvSpPr>
        <p:spPr>
          <a:xfrm>
            <a:off x="701901" y="2065867"/>
            <a:ext cx="10131425" cy="3649133"/>
          </a:xfrm>
        </p:spPr>
        <p:txBody>
          <a:bodyPr>
            <a:normAutofit lnSpcReduction="10000"/>
          </a:bodyPr>
          <a:lstStyle/>
          <a:p>
            <a:pPr marL="0" indent="0">
              <a:buNone/>
            </a:pPr>
            <a:r>
              <a:rPr lang="en-US" sz="2000" dirty="0"/>
              <a:t>Cont.</a:t>
            </a:r>
          </a:p>
          <a:p>
            <a:pPr marL="0" indent="0">
              <a:buNone/>
            </a:pPr>
            <a:r>
              <a:rPr lang="en-US" sz="2000" dirty="0"/>
              <a:t>9. Proper transportation practices </a:t>
            </a:r>
          </a:p>
          <a:p>
            <a:pPr marL="0" indent="0">
              <a:buNone/>
            </a:pPr>
            <a:r>
              <a:rPr lang="en-US" sz="2000" dirty="0"/>
              <a:t>10. Any other needs of a child that should be addressed by the respite child-care services provider</a:t>
            </a:r>
          </a:p>
          <a:p>
            <a:pPr marL="0" indent="0">
              <a:buNone/>
            </a:pPr>
            <a:r>
              <a:rPr lang="en-US" sz="2000" dirty="0"/>
              <a:t>11. Non routine events taking place in the life of the child</a:t>
            </a:r>
          </a:p>
          <a:p>
            <a:pPr marL="0" indent="0">
              <a:buNone/>
            </a:pPr>
            <a:r>
              <a:rPr lang="en-US" sz="2000" dirty="0"/>
              <a:t>12. Sleeping instructions</a:t>
            </a:r>
          </a:p>
          <a:p>
            <a:pPr marL="0" indent="0">
              <a:buNone/>
            </a:pPr>
            <a:r>
              <a:rPr lang="en-US" sz="2000" dirty="0"/>
              <a:t>13. Discipline information</a:t>
            </a:r>
          </a:p>
          <a:p>
            <a:pPr marL="0" indent="0">
              <a:buNone/>
            </a:pPr>
            <a:r>
              <a:rPr lang="en-US" sz="2000" dirty="0"/>
              <a:t>14. Relevant appointments such as sibling visits and other pertinent information that benefit the child and caretaker</a:t>
            </a:r>
          </a:p>
          <a:p>
            <a:pPr marL="0" indent="0">
              <a:buNone/>
            </a:pPr>
            <a:endParaRPr lang="en-US" dirty="0"/>
          </a:p>
          <a:p>
            <a:endParaRPr lang="en-US" dirty="0"/>
          </a:p>
        </p:txBody>
      </p:sp>
    </p:spTree>
    <p:extLst>
      <p:ext uri="{BB962C8B-B14F-4D97-AF65-F5344CB8AC3E}">
        <p14:creationId xmlns:p14="http://schemas.microsoft.com/office/powerpoint/2010/main" val="3636525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2770" y="171719"/>
            <a:ext cx="10131425" cy="1456267"/>
          </a:xfrm>
        </p:spPr>
        <p:txBody>
          <a:bodyPr/>
          <a:lstStyle/>
          <a:p>
            <a:r>
              <a:rPr lang="en-US" b="1" dirty="0"/>
              <a:t>Emergency contact </a:t>
            </a:r>
          </a:p>
        </p:txBody>
      </p:sp>
      <p:sp>
        <p:nvSpPr>
          <p:cNvPr id="3" name="Content Placeholder 2"/>
          <p:cNvSpPr>
            <a:spLocks noGrp="1"/>
          </p:cNvSpPr>
          <p:nvPr>
            <p:ph idx="1"/>
          </p:nvPr>
        </p:nvSpPr>
        <p:spPr>
          <a:xfrm>
            <a:off x="582769" y="1466522"/>
            <a:ext cx="10131425" cy="3649133"/>
          </a:xfrm>
        </p:spPr>
        <p:txBody>
          <a:bodyPr>
            <a:normAutofit/>
          </a:bodyPr>
          <a:lstStyle/>
          <a:p>
            <a:pPr marL="0" indent="0">
              <a:buNone/>
            </a:pPr>
            <a:r>
              <a:rPr lang="en-US" sz="2000" dirty="0"/>
              <a:t>Having access to emergency contact information of the foster parent and New Horizons case manager to assist you in any medical emergencies or other needs is mandatory. You should be able to acquire this information from the foster parent that you are completing respite for.</a:t>
            </a:r>
          </a:p>
          <a:p>
            <a:pPr marL="0" indent="0">
              <a:buNone/>
            </a:pPr>
            <a:endParaRPr lang="en-US" sz="2000" dirty="0"/>
          </a:p>
          <a:p>
            <a:pPr marL="0" indent="0">
              <a:buNone/>
            </a:pPr>
            <a:r>
              <a:rPr lang="en-US" sz="2000" u="sng" dirty="0"/>
              <a:t>Emergency contact information, including:</a:t>
            </a:r>
          </a:p>
          <a:p>
            <a:pPr marL="0" indent="0">
              <a:buNone/>
            </a:pPr>
            <a:r>
              <a:rPr lang="en-US" sz="2000" dirty="0"/>
              <a:t>1.Child’s physician(s)</a:t>
            </a:r>
          </a:p>
          <a:p>
            <a:pPr marL="0" indent="0">
              <a:buNone/>
            </a:pPr>
            <a:r>
              <a:rPr lang="en-US" sz="2000" dirty="0"/>
              <a:t>2. Child’s parent</a:t>
            </a:r>
          </a:p>
          <a:p>
            <a:pPr marL="0" indent="0">
              <a:buNone/>
            </a:pPr>
            <a:r>
              <a:rPr lang="en-US" sz="2000" dirty="0"/>
              <a:t>3. Agency telephone number</a:t>
            </a:r>
          </a:p>
          <a:p>
            <a:endParaRPr lang="en-US" dirty="0"/>
          </a:p>
        </p:txBody>
      </p:sp>
    </p:spTree>
    <p:extLst>
      <p:ext uri="{BB962C8B-B14F-4D97-AF65-F5344CB8AC3E}">
        <p14:creationId xmlns:p14="http://schemas.microsoft.com/office/powerpoint/2010/main" val="26950015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609599"/>
            <a:ext cx="10131425" cy="1456267"/>
          </a:xfrm>
        </p:spPr>
        <p:txBody>
          <a:bodyPr/>
          <a:lstStyle/>
          <a:p>
            <a:r>
              <a:rPr lang="en-US" b="1" dirty="0"/>
              <a:t>Child’s history</a:t>
            </a:r>
          </a:p>
        </p:txBody>
      </p:sp>
      <p:sp>
        <p:nvSpPr>
          <p:cNvPr id="3" name="Content Placeholder 2"/>
          <p:cNvSpPr>
            <a:spLocks noGrp="1"/>
          </p:cNvSpPr>
          <p:nvPr>
            <p:ph idx="1"/>
          </p:nvPr>
        </p:nvSpPr>
        <p:spPr>
          <a:xfrm>
            <a:off x="685801" y="1633947"/>
            <a:ext cx="10131425" cy="3649133"/>
          </a:xfrm>
        </p:spPr>
        <p:txBody>
          <a:bodyPr>
            <a:normAutofit/>
          </a:bodyPr>
          <a:lstStyle/>
          <a:p>
            <a:pPr marL="0" indent="0">
              <a:buNone/>
            </a:pPr>
            <a:r>
              <a:rPr lang="en-US" sz="2000" dirty="0"/>
              <a:t> The child’s history that may affect your ability to provide care for the child includes:</a:t>
            </a:r>
          </a:p>
          <a:p>
            <a:pPr marL="0" indent="0">
              <a:buNone/>
            </a:pPr>
            <a:r>
              <a:rPr lang="en-US" sz="2000" dirty="0"/>
              <a:t>1. Background of abuse and/or neglect</a:t>
            </a:r>
          </a:p>
          <a:p>
            <a:pPr marL="0" indent="0">
              <a:buNone/>
            </a:pPr>
            <a:r>
              <a:rPr lang="en-US" sz="2000" dirty="0"/>
              <a:t>2. History of physical aggression or sexual behavior problems</a:t>
            </a:r>
          </a:p>
          <a:p>
            <a:pPr marL="0" indent="0">
              <a:buNone/>
            </a:pPr>
            <a:r>
              <a:rPr lang="en-US" sz="2000" dirty="0"/>
              <a:t>3. History of fire setting</a:t>
            </a:r>
          </a:p>
          <a:p>
            <a:pPr marL="0" indent="0">
              <a:buNone/>
            </a:pPr>
            <a:r>
              <a:rPr lang="en-US" sz="2000" dirty="0"/>
              <a:t>4. History of harm to animals</a:t>
            </a:r>
          </a:p>
          <a:p>
            <a:pPr marL="0" indent="0">
              <a:buNone/>
            </a:pPr>
            <a:r>
              <a:rPr lang="en-US" sz="2000" dirty="0"/>
              <a:t>5. History of suicidal ideations and attempts</a:t>
            </a:r>
          </a:p>
          <a:p>
            <a:pPr marL="0" indent="0">
              <a:buNone/>
            </a:pPr>
            <a:r>
              <a:rPr lang="en-US" sz="2000" dirty="0"/>
              <a:t>6. History of runaway behaviors</a:t>
            </a:r>
          </a:p>
        </p:txBody>
      </p:sp>
    </p:spTree>
    <p:extLst>
      <p:ext uri="{BB962C8B-B14F-4D97-AF65-F5344CB8AC3E}">
        <p14:creationId xmlns:p14="http://schemas.microsoft.com/office/powerpoint/2010/main" val="36558809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Psychotropic Medications</a:t>
            </a:r>
            <a:r>
              <a:rPr lang="en-US" dirty="0"/>
              <a:t>	</a:t>
            </a:r>
          </a:p>
        </p:txBody>
      </p:sp>
      <p:sp>
        <p:nvSpPr>
          <p:cNvPr id="3" name="Content Placeholder 2"/>
          <p:cNvSpPr>
            <a:spLocks noGrp="1"/>
          </p:cNvSpPr>
          <p:nvPr>
            <p:ph idx="1"/>
          </p:nvPr>
        </p:nvSpPr>
        <p:spPr/>
        <p:txBody>
          <a:bodyPr>
            <a:normAutofit fontScale="92500" lnSpcReduction="10000"/>
          </a:bodyPr>
          <a:lstStyle/>
          <a:p>
            <a:pPr marL="0" indent="0">
              <a:buNone/>
            </a:pPr>
            <a:r>
              <a:rPr lang="en-US" sz="2000" dirty="0"/>
              <a:t>When administering psychotropic medications, acquire information about administering the medication from the foster parents. Important information to acquire before administering psychotropic medications include:</a:t>
            </a:r>
          </a:p>
          <a:p>
            <a:pPr marL="0" indent="0">
              <a:buNone/>
            </a:pPr>
            <a:endParaRPr lang="en-US" sz="2000" dirty="0"/>
          </a:p>
          <a:p>
            <a:pPr marL="0" indent="0">
              <a:buNone/>
            </a:pPr>
            <a:r>
              <a:rPr lang="en-US" sz="2000" dirty="0"/>
              <a:t>1. Dosage of medication</a:t>
            </a:r>
          </a:p>
          <a:p>
            <a:pPr marL="0" indent="0">
              <a:buNone/>
            </a:pPr>
            <a:r>
              <a:rPr lang="en-US" sz="2000" dirty="0"/>
              <a:t>2. Time(s) medication is administered</a:t>
            </a:r>
          </a:p>
          <a:p>
            <a:pPr marL="0" indent="0">
              <a:buNone/>
            </a:pPr>
            <a:r>
              <a:rPr lang="en-US" sz="2000" dirty="0"/>
              <a:t>3. Side effects of medications</a:t>
            </a:r>
          </a:p>
          <a:p>
            <a:pPr marL="0" indent="0">
              <a:buNone/>
            </a:pPr>
            <a:r>
              <a:rPr lang="en-US" sz="2000" dirty="0"/>
              <a:t>4. Any dietary or over the counter medications that should be avoided with the use of psychotropic medications</a:t>
            </a:r>
          </a:p>
          <a:p>
            <a:pPr marL="0" indent="0">
              <a:buNone/>
            </a:pPr>
            <a:r>
              <a:rPr lang="en-US" sz="2000" dirty="0"/>
              <a:t>5. Emergency contact information </a:t>
            </a:r>
          </a:p>
          <a:p>
            <a:endParaRPr lang="en-US" dirty="0"/>
          </a:p>
        </p:txBody>
      </p:sp>
    </p:spTree>
    <p:extLst>
      <p:ext uri="{BB962C8B-B14F-4D97-AF65-F5344CB8AC3E}">
        <p14:creationId xmlns:p14="http://schemas.microsoft.com/office/powerpoint/2010/main" val="19614677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287628"/>
            <a:ext cx="10131425" cy="1456267"/>
          </a:xfrm>
        </p:spPr>
        <p:txBody>
          <a:bodyPr/>
          <a:lstStyle/>
          <a:p>
            <a:r>
              <a:rPr lang="en-US" b="1" dirty="0"/>
              <a:t>Respite care</a:t>
            </a:r>
          </a:p>
        </p:txBody>
      </p:sp>
      <p:sp>
        <p:nvSpPr>
          <p:cNvPr id="3" name="Content Placeholder 2"/>
          <p:cNvSpPr>
            <a:spLocks noGrp="1"/>
          </p:cNvSpPr>
          <p:nvPr>
            <p:ph idx="1"/>
          </p:nvPr>
        </p:nvSpPr>
        <p:spPr>
          <a:xfrm>
            <a:off x="685801" y="1910247"/>
            <a:ext cx="10131425" cy="3649133"/>
          </a:xfrm>
        </p:spPr>
        <p:txBody>
          <a:bodyPr>
            <a:normAutofit fontScale="92500" lnSpcReduction="10000"/>
          </a:bodyPr>
          <a:lstStyle/>
          <a:p>
            <a:pPr marL="0" indent="0">
              <a:buNone/>
            </a:pPr>
            <a:r>
              <a:rPr lang="en-US" sz="2200" dirty="0"/>
              <a:t>The child that you are caring for in your home has been through a variety of abusive/neglectful situation before entering care. When a child enters your home, it is important that as their temporary caretaker you take into account their past history when caring for them. Other helpful tips include:</a:t>
            </a:r>
          </a:p>
          <a:p>
            <a:pPr marL="0" indent="0">
              <a:buNone/>
            </a:pPr>
            <a:endParaRPr lang="en-US" sz="2200" dirty="0"/>
          </a:p>
          <a:p>
            <a:pPr marL="0" indent="0">
              <a:buNone/>
            </a:pPr>
            <a:r>
              <a:rPr lang="en-US" sz="2200" dirty="0"/>
              <a:t>1. Explaining any noises or creaks that your house makes</a:t>
            </a:r>
          </a:p>
          <a:p>
            <a:pPr marL="0" indent="0">
              <a:buNone/>
            </a:pPr>
            <a:r>
              <a:rPr lang="en-US" sz="2200" dirty="0"/>
              <a:t>2. Showing the child where they will be sleeping and where the food is located</a:t>
            </a:r>
          </a:p>
          <a:p>
            <a:pPr marL="0" indent="0">
              <a:buNone/>
            </a:pPr>
            <a:r>
              <a:rPr lang="en-US" sz="2200" dirty="0"/>
              <a:t>3. Comforting the child and reassuring them that their foster parents will be back to pick them up</a:t>
            </a:r>
          </a:p>
          <a:p>
            <a:pPr marL="0" indent="0">
              <a:buNone/>
            </a:pPr>
            <a:r>
              <a:rPr lang="en-US" sz="2200" dirty="0"/>
              <a:t>4. Having fun</a:t>
            </a:r>
          </a:p>
          <a:p>
            <a:endParaRPr lang="en-US" dirty="0"/>
          </a:p>
        </p:txBody>
      </p:sp>
    </p:spTree>
    <p:extLst>
      <p:ext uri="{BB962C8B-B14F-4D97-AF65-F5344CB8AC3E}">
        <p14:creationId xmlns:p14="http://schemas.microsoft.com/office/powerpoint/2010/main" val="32980891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Psychotropic Medications</a:t>
            </a:r>
          </a:p>
        </p:txBody>
      </p:sp>
      <p:sp>
        <p:nvSpPr>
          <p:cNvPr id="3" name="Content Placeholder 2"/>
          <p:cNvSpPr>
            <a:spLocks noGrp="1"/>
          </p:cNvSpPr>
          <p:nvPr>
            <p:ph idx="1"/>
          </p:nvPr>
        </p:nvSpPr>
        <p:spPr>
          <a:xfrm>
            <a:off x="685800" y="1337733"/>
            <a:ext cx="10131425" cy="3649133"/>
          </a:xfrm>
        </p:spPr>
        <p:txBody>
          <a:bodyPr>
            <a:normAutofit/>
          </a:bodyPr>
          <a:lstStyle/>
          <a:p>
            <a:pPr marL="0" indent="0">
              <a:buNone/>
            </a:pPr>
            <a:r>
              <a:rPr lang="en-US" sz="2000" dirty="0"/>
              <a:t>When administering the medication, a medication log should be provided by the foster parents. Follow the medication log layout when logging the medication administered. Directions on proper documentation should be provided by the foster parent who is caring for the child.</a:t>
            </a:r>
          </a:p>
          <a:p>
            <a:pPr marL="0" indent="0">
              <a:buNone/>
            </a:pPr>
            <a:endParaRPr lang="en-US" sz="2000" dirty="0"/>
          </a:p>
          <a:p>
            <a:pPr marL="0" indent="0">
              <a:buNone/>
            </a:pPr>
            <a:r>
              <a:rPr lang="en-US" sz="2000" dirty="0"/>
              <a:t>If you are unsure whether or not a child you are caring for is using a psychotropic medication, ask the foster parents of the child.</a:t>
            </a:r>
          </a:p>
        </p:txBody>
      </p:sp>
    </p:spTree>
    <p:extLst>
      <p:ext uri="{BB962C8B-B14F-4D97-AF65-F5344CB8AC3E}">
        <p14:creationId xmlns:p14="http://schemas.microsoft.com/office/powerpoint/2010/main" val="385106699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docProps/app.xml><?xml version="1.0" encoding="utf-8"?>
<Properties xmlns="http://schemas.openxmlformats.org/officeDocument/2006/extended-properties" xmlns:vt="http://schemas.openxmlformats.org/officeDocument/2006/docPropsVTypes">
  <Template>TM03457452[[fn=Celestial]]</Template>
  <TotalTime>295</TotalTime>
  <Words>1537</Words>
  <Application>Microsoft Office PowerPoint</Application>
  <PresentationFormat>Widescreen</PresentationFormat>
  <Paragraphs>162</Paragraphs>
  <Slides>23</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Calibri Light</vt:lpstr>
      <vt:lpstr>Celestial</vt:lpstr>
      <vt:lpstr>New Horizons Respite Training</vt:lpstr>
      <vt:lpstr>Respite Care</vt:lpstr>
      <vt:lpstr>Respite Care</vt:lpstr>
      <vt:lpstr>Respite Care</vt:lpstr>
      <vt:lpstr>Emergency contact </vt:lpstr>
      <vt:lpstr>Child’s history</vt:lpstr>
      <vt:lpstr>Psychotropic Medications </vt:lpstr>
      <vt:lpstr>Respite care</vt:lpstr>
      <vt:lpstr>Psychotropic Medications</vt:lpstr>
      <vt:lpstr>Transportation</vt:lpstr>
      <vt:lpstr>Transportation</vt:lpstr>
      <vt:lpstr>Transportation </vt:lpstr>
      <vt:lpstr>Rear Facing Car Seat</vt:lpstr>
      <vt:lpstr>Rear facing car seat</vt:lpstr>
      <vt:lpstr>Forward Facing Car Seat</vt:lpstr>
      <vt:lpstr>Booster seat</vt:lpstr>
      <vt:lpstr>Booster Seat</vt:lpstr>
      <vt:lpstr>Seat Belts</vt:lpstr>
      <vt:lpstr>Helpful information for car seats</vt:lpstr>
      <vt:lpstr>Safety Guidelines</vt:lpstr>
      <vt:lpstr>New horizons contact information </vt:lpstr>
      <vt:lpstr>SIDS SHAKEN BABY</vt:lpstr>
      <vt:lpstr>SIDS SHAKEN BABY VIDEO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horizons respite training</dc:title>
  <dc:creator>Brandon</dc:creator>
  <cp:lastModifiedBy>Hannah Wiginton</cp:lastModifiedBy>
  <cp:revision>31</cp:revision>
  <dcterms:created xsi:type="dcterms:W3CDTF">2016-01-11T15:37:23Z</dcterms:created>
  <dcterms:modified xsi:type="dcterms:W3CDTF">2019-01-09T17:34:05Z</dcterms:modified>
  <cp:contentStatus/>
</cp:coreProperties>
</file>